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5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9" r:id="rId4"/>
    <p:sldId id="277" r:id="rId5"/>
    <p:sldId id="278" r:id="rId6"/>
    <p:sldId id="279" r:id="rId7"/>
    <p:sldId id="283" r:id="rId8"/>
    <p:sldId id="294" r:id="rId9"/>
    <p:sldId id="286" r:id="rId10"/>
    <p:sldId id="292" r:id="rId11"/>
    <p:sldId id="293" r:id="rId12"/>
    <p:sldId id="295" r:id="rId13"/>
    <p:sldId id="296" r:id="rId14"/>
    <p:sldId id="289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2" d="100"/>
          <a:sy n="52" d="100"/>
        </p:scale>
        <p:origin x="-108" y="-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E4B59D9-7B7E-024C-3E20-AC673BBEA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4803AF-C9FE-5CFD-C6F1-BBFD8EA58C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04970-C595-49F2-A935-A55AF23D82B8}" type="datetimeFigureOut">
              <a:rPr lang="en-US" smtClean="0"/>
              <a:t>17-Sep-26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09DCFB7-9645-C59F-AD76-D1E5A902B5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C55CC43-7C84-AB41-D397-63AEE5D972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49A6C-87C2-42AD-82AC-92812401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56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C5978-9732-4028-B9DA-112F957E86B3}" type="datetimeFigureOut">
              <a:rPr lang="en-US" smtClean="0"/>
              <a:t>17-Sep-26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1904F-D053-45AD-9CEE-31CE14C51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685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80DE5A05-B29B-4134-926F-21EDE6818FC9}" type="datetime1">
              <a:rPr lang="en-US" smtClean="0"/>
              <a:t>17-Sep-26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217A22-3586-43B2-8071-E3DB7637C2E5}" type="datetime1">
              <a:rPr lang="en-US" smtClean="0"/>
              <a:t>17-Sep-26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53974EBD-862D-4B8C-B7DE-F75DBFA4A782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D4FF-CD01-48F9-8431-830A725AF970}" type="datetime1">
              <a:rPr lang="en-US" smtClean="0"/>
              <a:t>17-Sep-26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0254-DAC7-45B6-82E5-EE08FC14FE7C}" type="datetime1">
              <a:rPr lang="en-US" smtClean="0"/>
              <a:t>17-Sep-26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769EC83-43D0-44C6-BDC7-0932840363EB}" type="datetime1">
              <a:rPr lang="en-US" smtClean="0"/>
              <a:t>17-Sep-26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CB87-0DA8-4686-A64D-ABC1EA997B4F}" type="datetime1">
              <a:rPr lang="en-US" smtClean="0"/>
              <a:t>17-Sep-26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1D7602D-1838-4A77-B71C-8B1963DF30D9}" type="datetime1">
              <a:rPr lang="en-US" smtClean="0"/>
              <a:t>17-Sep-26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326DFC3-7D38-4E19-87A0-46F10E6227FF}" type="datetime1">
              <a:rPr lang="en-US" smtClean="0"/>
              <a:t>17-Sep-26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1670-E950-47EA-AC9C-8BED41B921F3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FB78-A2C8-4B57-925C-C6DFFD1AE0DB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6F91-91DF-41B6-A54B-00CB3DF82F3E}" type="datetime1">
              <a:rPr lang="en-US" smtClean="0"/>
              <a:t>17-Sep-26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1804A56-226A-417C-A73E-06EC201CCA05}" type="datetime1">
              <a:rPr lang="en-US" smtClean="0"/>
              <a:t>17-Sep-26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  <p:sldLayoutId id="2147484157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tunatis.ro/projects" TargetMode="External"/><Relationship Id="rId2" Type="http://schemas.openxmlformats.org/officeDocument/2006/relationships/hyperlink" Target="mailto:apdesf@yahoo.co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56B4C4-85BD-2088-D69B-B9823E77B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4368" y="1544794"/>
            <a:ext cx="8942832" cy="225504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dirty="0">
                <a:solidFill>
                  <a:schemeClr val="tx1"/>
                </a:solidFill>
              </a:rPr>
              <a:t/>
            </a:r>
            <a:br>
              <a:rPr lang="it-IT" sz="4000" dirty="0">
                <a:solidFill>
                  <a:schemeClr val="tx1"/>
                </a:solidFill>
              </a:rPr>
            </a:br>
            <a:r>
              <a:rPr lang="it-IT" sz="2700" dirty="0">
                <a:solidFill>
                  <a:schemeClr val="tx1"/>
                </a:solidFill>
              </a:rPr>
              <a:t/>
            </a:r>
            <a:br>
              <a:rPr lang="it-IT" sz="2700" dirty="0">
                <a:solidFill>
                  <a:schemeClr val="tx1"/>
                </a:solidFill>
              </a:rPr>
            </a:br>
            <a:r>
              <a:rPr lang="vi-VN" sz="4000" cap="none" dirty="0">
                <a:solidFill>
                  <a:prstClr val="black"/>
                </a:solidFill>
                <a:latin typeface="Lucida Sans Unicode"/>
              </a:rPr>
              <a:t>EDUC - Educație de calitate favorabilă incluziunii în învățământul profesional și tehnic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/>
            </a:r>
            <a:b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</a:b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ucida Sans Unicode"/>
              </a:rPr>
              <a:t>cod SMIS </a:t>
            </a:r>
            <a:r>
              <a:rPr lang="it-IT" sz="3600" cap="none" dirty="0">
                <a:solidFill>
                  <a:prstClr val="black"/>
                </a:solidFill>
                <a:latin typeface="Lucida Sans Unicode"/>
              </a:rPr>
              <a:t>354062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935" y="195827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2CC66611-4986-9B2F-F75D-317F0F9ECEE5}"/>
              </a:ext>
            </a:extLst>
          </p:cNvPr>
          <p:cNvSpPr txBox="1">
            <a:spLocks/>
          </p:cNvSpPr>
          <p:nvPr/>
        </p:nvSpPr>
        <p:spPr>
          <a:xfrm>
            <a:off x="2706624" y="5439569"/>
            <a:ext cx="9418320" cy="1095663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cofinan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de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Uniunea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Europeana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Programul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Opera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800" b="1" dirty="0" err="1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ional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Educație și Ocupare </a:t>
            </a:r>
            <a:r>
              <a:rPr lang="en-US" sz="28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2021-2027</a:t>
            </a:r>
            <a:r>
              <a:rPr lang="en-US" sz="2400" b="1" dirty="0">
                <a:solidFill>
                  <a:srgbClr val="00206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US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600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60" y="3730752"/>
            <a:ext cx="4297680" cy="1554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309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86D15C-8E22-4B9C-AA2A-796EBCA8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DETALII PROIECT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553F4A8-656F-22BF-93CD-01706471B9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8976" y="2359152"/>
            <a:ext cx="11241024" cy="409651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 de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nr. </a:t>
            </a:r>
            <a:r>
              <a:rPr lang="es-ES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PEO/648/PEO_P8/OP4/ESO4.6/PEO_A68_C / </a:t>
            </a:r>
            <a:r>
              <a:rPr lang="es-ES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354062 / </a:t>
            </a:r>
            <a:r>
              <a:rPr lang="es-ES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23-07-2026 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Durata</a:t>
            </a:r>
            <a:r>
              <a:rPr lang="en-US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proiectului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luni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Perioada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implementare</a:t>
            </a:r>
            <a:r>
              <a:rPr lang="en-US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01.08.2026 – 31.07.2028;</a:t>
            </a:r>
            <a:endParaRPr lang="en-US" sz="2600" dirty="0">
              <a:solidFill>
                <a:schemeClr val="tx1"/>
              </a:solidFill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it-IT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</a:t>
            </a:r>
            <a:r>
              <a:rPr lang="ro-RO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it-IT" sz="2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 de implementare: Regiunea </a:t>
            </a:r>
            <a:r>
              <a:rPr lang="it-IT" sz="2600" dirty="0" smtClean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Centru, </a:t>
            </a:r>
            <a:r>
              <a:rPr lang="vi-VN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comunitățile</a:t>
            </a:r>
            <a:r>
              <a:rPr lang="vi-VN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vi-VN" sz="2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Ocna Mureș, și Sebeș, județul Alba și Cisnădie, județul Sibiu</a:t>
            </a:r>
            <a:r>
              <a:rPr lang="vi-VN" sz="2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535" y="64715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 txBox="1">
            <a:spLocks/>
          </p:cNvSpPr>
          <p:nvPr/>
        </p:nvSpPr>
        <p:spPr>
          <a:xfrm>
            <a:off x="1640934" y="1381260"/>
            <a:ext cx="8596668" cy="648119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o-RO" sz="3200" b="1" dirty="0" smtClean="0"/>
              <a:t>DATE GENERALE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117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934" y="1381260"/>
            <a:ext cx="8596668" cy="64811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PARTENERIATUL</a:t>
            </a:r>
            <a:r>
              <a:rPr lang="en-US" sz="3600" b="1" dirty="0"/>
              <a:t> PROIECTULUI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321" y="2266950"/>
            <a:ext cx="11327893" cy="2379094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LIDER: ASOCIAȚIA PENTRU DEZVOLTAREA ECONOMIEI SOCIALE FORTUNATIS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PARTENER 1</a:t>
            </a:r>
            <a:r>
              <a:rPr lang="ro-RO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o-RO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ASOCIAȚIA </a:t>
            </a:r>
            <a:r>
              <a:rPr lang="ro-RO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JUST SOCIAL </a:t>
            </a:r>
            <a:endParaRPr lang="en-US" sz="2800" b="1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PARTENER </a:t>
            </a:r>
            <a:r>
              <a:rPr lang="en-US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o-RO" sz="2800" b="1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o-RO" sz="2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ASOCIAȚIA DE CARITATE HILFE 2005</a:t>
            </a:r>
            <a:endParaRPr lang="en-US" sz="28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804" y="64199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xmlns="" id="{9FB6DBC8-CC4F-363C-A27C-B6D02E1DEB9B}"/>
              </a:ext>
            </a:extLst>
          </p:cNvPr>
          <p:cNvSpPr txBox="1"/>
          <p:nvPr/>
        </p:nvSpPr>
        <p:spPr>
          <a:xfrm>
            <a:off x="284985" y="5066668"/>
            <a:ext cx="10870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4008" lvl="0" algn="just" defTabSz="914400">
              <a:spcBef>
                <a:spcPts val="400"/>
              </a:spcBef>
              <a:buClr>
                <a:srgbClr val="94C600"/>
              </a:buClr>
              <a:buSzPct val="68000"/>
              <a:defRPr/>
            </a:pPr>
            <a:r>
              <a:rPr lang="it-IT" sz="2400" b="1" dirty="0">
                <a:solidFill>
                  <a:srgbClr val="002060"/>
                </a:solidFill>
                <a:latin typeface="Lucida Sans Unicode"/>
              </a:rPr>
              <a:t>Valoarea totala a proiectului este 5.366.226,90 lei, din care valoarea nerambursabila UE: 4.561.292,87 lei (85%), bugetul national: 804.934,03 lei (15%)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881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712" y="1514882"/>
            <a:ext cx="9129119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OBIECTIVUL GENERAL AL PROIECTULUI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381614"/>
            <a:ext cx="11007725" cy="301636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reșterea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calității, a atractivității și a ratei de participare a elevilor din învățământul profesional și tehnic (ÎPT), inclusiv dual și postliceal, concomitent cu prevenirea și combaterea fenomenului de părăsire timpurie a școlii în rândul grupurilor vulnerabile din Regiunea Centru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645" y="1337546"/>
            <a:ext cx="8255053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GRUPUL </a:t>
            </a:r>
            <a:r>
              <a:rPr lang="ro-RO" sz="3200" b="1" dirty="0"/>
              <a:t>Ț</a:t>
            </a:r>
            <a:r>
              <a:rPr lang="en-US" sz="3200" b="1" dirty="0"/>
              <a:t>INT</a:t>
            </a:r>
            <a:r>
              <a:rPr lang="ro-RO" sz="3200" b="1" dirty="0"/>
              <a:t>Ă</a:t>
            </a:r>
            <a:r>
              <a:rPr lang="en-US" sz="3200" b="1" dirty="0"/>
              <a:t>  AL PROIECTULUI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385" y="2157984"/>
            <a:ext cx="11136045" cy="40416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539 de elevi, din care: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 195 de elevi din IPT care participă la A1 și A2 (8.f.1);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240 de elevi din IPT care participă la A1 și A5 (8.f.3);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104 elevi din învățământul secundar inferior care participă la A4 (8.f.2).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96 de părinți/reprezentanți legali/tutori ai elevilor din învățământul secundar inferior care participă la A4;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30 de cadre didactice care participă la A3. 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19051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81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768" y="1354572"/>
            <a:ext cx="7991856" cy="83617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INDICATORII PROIECTULUI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2190748"/>
            <a:ext cx="11092463" cy="44112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o-RO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Indicatori de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Realizare: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EECO06+07_Copii și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tineri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539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</a:t>
            </a:r>
            <a:endParaRPr lang="en-US" sz="2800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o-RO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5SO14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_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Părinți/reprezentanți legali / tutori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sprijiniți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 </a:t>
            </a:r>
            <a:r>
              <a:rPr lang="en-US" sz="2800" dirty="0" err="1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</a:t>
            </a:r>
            <a:endParaRPr lang="ro-RO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o-RO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o-RO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Indicatori de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Rezultat: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5SR0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_Participanți rămași </a:t>
            </a:r>
            <a:r>
              <a:rPr lang="vi-VN" sz="28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în sistemul de educație sau care și-au îmbunătățit nivelul de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educație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8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392</a:t>
            </a:r>
            <a:endParaRPr lang="vi-VN" sz="28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249" y="1905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33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396" y="1335522"/>
            <a:ext cx="7845552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ACTIVIT</a:t>
            </a:r>
            <a:r>
              <a:rPr lang="ro-RO" sz="3200" b="1" dirty="0"/>
              <a:t>ĂȚ</a:t>
            </a:r>
            <a:r>
              <a:rPr lang="en-US" sz="3200" b="1" dirty="0"/>
              <a:t>ILE PROIECTULUI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44" y="2161046"/>
            <a:ext cx="11292701" cy="4239754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1 - Identificarea elevilor în risc de abandon școlar sau de părăsire timpurie a școlii și / sau a elevilor care provin din grupuri sau medii defavorizate și care necesită sprijin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2 - Măsuri de facilitare a accesului la programele de formare profesională și de prevenire și combatere a părăsirii timpurii a școlii și a părăsirii timpurii a școlii la nivelul ÎPT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A3 Formarea personalului didactic din învăţământul profesional şi tehnic, inclusiv dual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12-2026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42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073" y="1610340"/>
            <a:ext cx="805019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ACTIVIT</a:t>
            </a:r>
            <a:r>
              <a:rPr lang="ro-RO" sz="3200" b="1" dirty="0"/>
              <a:t>ĂȚ</a:t>
            </a:r>
            <a:r>
              <a:rPr lang="en-US" sz="3200" b="1" dirty="0"/>
              <a:t>ILE PROIECTULUI </a:t>
            </a:r>
            <a:r>
              <a:rPr lang="en-US" sz="3200" b="1" dirty="0" smtClean="0"/>
              <a:t>(2)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717" y="2487168"/>
            <a:ext cx="10836403" cy="3419856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A4 Dezvoltarea de programe de informare și conștientizare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A5 Dezvoltarea și furnizarea de programe remediale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  <a:p>
            <a:pPr algn="just">
              <a:spcBef>
                <a:spcPts val="0"/>
              </a:spcBef>
            </a:pPr>
            <a:endParaRPr lang="vi-VN" sz="24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Activitatea A6 Managementul proiectului</a:t>
            </a:r>
          </a:p>
          <a:p>
            <a:pPr algn="just">
              <a:spcBef>
                <a:spcPts val="0"/>
              </a:spcBef>
            </a:pP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început: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08-2026</a:t>
            </a:r>
            <a:r>
              <a:rPr lang="en-US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Dată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finalizare: 07-2028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08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5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322" y="1335522"/>
            <a:ext cx="9005589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(A1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395" y="2026101"/>
            <a:ext cx="11433716" cy="426497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cu elevii eligibili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elevi aflați în risc de abandon școlar sau de părăsire timpurie a școlii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elevi care provin din grupuri sau medii dezavantajate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Listă cu elevii care beneficiază de burse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Bază de date cu elevii participanți în proiect întocmită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elevi din IPT recrutați pentru facilitarea accesului la programele de formare profesională, pentru prevenirea și combaterea abandonului școlar și a părăsirii timpurii a școlii (A2) – OS1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R.1.1.7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de elevi din IPT recrutați pentru a participa la programele remediale (A5) -OS1.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78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00405FF-134B-9716-76BC-A167A70E7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D6D258-872A-F26D-21FB-2032C8501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1335522"/>
            <a:ext cx="926344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ro-RO" sz="3200" b="1" dirty="0" smtClean="0">
                <a:latin typeface="Trebuchet MS" pitchFamily="34" charset="0"/>
              </a:rPr>
              <a:t>2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859B7B-652A-1C52-4E71-330480445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3" y="2062677"/>
            <a:ext cx="11265408" cy="408209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elevi sprijiniți pentru facilitarea accesului la programele de formare profesională, precum și pentru prevenirea și combaterea abandonului școlar și a părăsirii timpurii a școlii – OS2; EECO06+07 (8.f.1)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Min. 176 elevi rămași în sistemul de educație sau care și-au îmbunătățit nivelul – OS2; 5SR09 (8.f.1)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- 195 de acorduri de sprijin semnate cu părinții/tutorii beneficiarilor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- 99 de elevi beneficiari de bursă lunară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elevi beneficiari de sprijin financiar lunar pentru transport/cazare/masă – OS2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R.2.1.6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- 120 de elevi premiați cu tablete pentru performanță școlară și implicare în proiect – OS2.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2F08ED5-1FF3-369C-D934-D3C110BFE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6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581309"/>
            <a:ext cx="944632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ro-RO" sz="3200" b="1" dirty="0" smtClean="0">
                <a:latin typeface="Trebuchet MS" pitchFamily="34" charset="0"/>
              </a:rPr>
              <a:t>3</a:t>
            </a:r>
            <a:r>
              <a:rPr lang="en-US" sz="3200" b="1" dirty="0">
                <a:latin typeface="Trebuchet MS" pitchFamily="34" charset="0"/>
              </a:rPr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527" y="2395728"/>
            <a:ext cx="11088913" cy="363931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de cadre didactice formate pentru individualizarea învățării și utilizarea de tehnici didactice inovative, adaptate nevoilor grupurilor dezavantajate/cu dizabilități – OS3.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procedură de achiziție a serviciilor de formare finalizată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contracte de servicii de formare semnate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program de formare acreditat de 60-80 de ore, livrat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- 30 certificate de absolvire acordate cadrelor didactice – OS3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R.3.1.6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dosar program de formare profesională întocmit – OS3.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8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60685"/>
            <a:ext cx="9446327" cy="67358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</a:t>
            </a:r>
            <a:r>
              <a:rPr lang="en-US" sz="3200" b="1" dirty="0">
                <a:latin typeface="Trebuchet MS" pitchFamily="34" charset="0"/>
              </a:rPr>
              <a:t>4</a:t>
            </a:r>
            <a:r>
              <a:rPr lang="en-US" sz="3200" b="1" dirty="0" smtClean="0">
                <a:latin typeface="Trebuchet MS" pitchFamily="34" charset="0"/>
              </a:rPr>
              <a:t>)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457" y="1792224"/>
            <a:ext cx="11301984" cy="4809744"/>
          </a:xfrm>
        </p:spPr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Min. 104 elevi din învățământul secundar inferior din unități de învățământ preuniversitar sprijiniți în vederea prevenirii și combaterii abandonului școlar și a părăsirii timpurii a școlii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- 96 număr de părinți/reprezentanți legali / tutori ai elevilor minori sprijiniți în vederea prevenirii și combaterii abandonului școlar și a părăsirii timpurii a școlii de către copiii acestora – OS4; 5SO14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Campanie de informare derulată pe 24 de luni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set de materiale informative printate și digitale realizat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- 6 evenimente ”Caravana Meseriilor” desfășurate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curriculă "Școala Părinților" (8 module) elaborată și implementată – OS4.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R.4.1.7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24 de ateliere "Școala Părinților" susținute în fiecare dintre cele 3 locații – OS4.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R.4.1.8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vizite de tip "City break MESERIAȘ" organizate – OS4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R.4.1.9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100 de sesiuni de consiliere individuală sau de grup mic realizate – OS4.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73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B06F28-B286-EDCC-218E-D3230C2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A938DF-5B48-ABA0-4808-8C9E9232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60685"/>
            <a:ext cx="9446327" cy="6735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Trebuchet MS" pitchFamily="34" charset="0"/>
              </a:rPr>
              <a:t>REZULTATELE ESTIMATE ALE PROIECTULUI </a:t>
            </a:r>
            <a:r>
              <a:rPr lang="en-US" sz="3200" b="1" dirty="0" smtClean="0">
                <a:latin typeface="Trebuchet MS" pitchFamily="34" charset="0"/>
              </a:rPr>
              <a:t>(A5 </a:t>
            </a:r>
            <a:r>
              <a:rPr lang="en-US" sz="3200" b="1" dirty="0" err="1" smtClean="0">
                <a:latin typeface="Trebuchet MS" pitchFamily="34" charset="0"/>
              </a:rPr>
              <a:t>si</a:t>
            </a:r>
            <a:r>
              <a:rPr lang="en-US" sz="3200" b="1" dirty="0" smtClean="0">
                <a:latin typeface="Trebuchet MS" pitchFamily="34" charset="0"/>
              </a:rPr>
              <a:t> A6)</a:t>
            </a:r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B4CC2C4-9849-AFF4-C722-7105A065A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457" y="1792224"/>
            <a:ext cx="11301984" cy="4809744"/>
          </a:xfrm>
        </p:spPr>
        <p:txBody>
          <a:bodyPr>
            <a:normAutofit fontScale="92500"/>
          </a:bodyPr>
          <a:lstStyle/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de elevi sprijiniți prin participarea la programe remediale – OS5; EECO06+07 (8.f.3)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Regulamente interne elaborate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- 3 Oferte cadru elaborate-OS5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R.5.1.4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- 240 Contracte educaționale semnate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R.5.1.5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Minim 216 elevi (min. 90%) care finalizează cu succes programul – OS5; 5SR09 </a:t>
            </a:r>
            <a:endParaRPr lang="en-US" sz="2400" dirty="0" smtClean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R.5.1.6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- 75 elevi beneficiari de sprijin material (masă caldă, transport, materiale) pentru participarea la programul remedial – OS5.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R.6.1.1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- 1 Plan implementare proiect, implementat – OS6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R.6.1.2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32 CIM cu anexe realizate – OS6; R6.1.3 – 1 Plan de monitorizare proiect implementat – OS6.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R.6.2.1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 Plan de comunicare interna implementat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R.6.2.2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1 Plan de comunicare externa implementat – OS5</a:t>
            </a:r>
          </a:p>
          <a:p>
            <a:pPr algn="just">
              <a:spcBef>
                <a:spcPts val="0"/>
              </a:spcBef>
            </a:pP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R.6.2.3 </a:t>
            </a:r>
            <a:r>
              <a:rPr lang="vi-VN" sz="2400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 Plan de promovare a proiectului implementat – OS5</a:t>
            </a:r>
            <a:r>
              <a:rPr lang="vi-VN" sz="2400" dirty="0" smtClean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1A21F71-DB3C-BF3B-28B4-D98A19F81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85" y="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8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281" y="1478252"/>
            <a:ext cx="6583679" cy="71475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PRINCIPII ORIZONTALE</a:t>
            </a:r>
            <a:endParaRPr lang="en-US" sz="3200" b="1" dirty="0">
              <a:latin typeface="Trebuchet MS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31" y="14273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D08031A5-CFED-D7AE-74C2-FBD0703D77D3}"/>
              </a:ext>
            </a:extLst>
          </p:cNvPr>
          <p:cNvSpPr txBox="1">
            <a:spLocks/>
          </p:cNvSpPr>
          <p:nvPr/>
        </p:nvSpPr>
        <p:spPr>
          <a:xfrm>
            <a:off x="640080" y="2305209"/>
            <a:ext cx="10161085" cy="3813322"/>
          </a:xfrm>
          <a:prstGeom prst="rect">
            <a:avLst/>
          </a:prstGeom>
        </p:spPr>
        <p:txBody>
          <a:bodyPr vert="horz" numCol="2" anchor="ctr">
            <a:noAutofit/>
          </a:bodyPr>
          <a:lstStyle>
            <a:lvl1pPr marL="0" indent="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Egalitate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de gen 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Nediscriminarea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Accesare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persoane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cu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dizabilitati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Schimbari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demografice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Protectia mediului inconjutaror;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Dezvoltarea durabila 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Poluatorul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plateste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Protectia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biodiversitatii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Utilizarea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eficienta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a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resurselor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it-IT" sz="2600" dirty="0">
                <a:solidFill>
                  <a:schemeClr val="tx1"/>
                </a:solidFill>
                <a:ea typeface="Times New Roman" panose="02020603050405020304" pitchFamily="18" charset="0"/>
              </a:rPr>
              <a:t>Atenuarea si adaptarea la schimbarile climatice;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Rezilienta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la </a:t>
            </a: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dezastre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spcBef>
                <a:spcPts val="0"/>
              </a:spcBef>
              <a:spcAft>
                <a:spcPts val="750"/>
              </a:spcAft>
              <a:buFont typeface="Wingdings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ea typeface="Times New Roman" panose="02020603050405020304" pitchFamily="18" charset="0"/>
              </a:rPr>
              <a:t>Principiile</a:t>
            </a:r>
            <a:r>
              <a:rPr lang="en-US" sz="2600" dirty="0">
                <a:solidFill>
                  <a:schemeClr val="tx1"/>
                </a:solidFill>
                <a:ea typeface="Times New Roman" panose="02020603050405020304" pitchFamily="18" charset="0"/>
              </a:rPr>
              <a:t> DNSH</a:t>
            </a:r>
          </a:p>
        </p:txBody>
      </p:sp>
    </p:spTree>
    <p:extLst>
      <p:ext uri="{BB962C8B-B14F-4D97-AF65-F5344CB8AC3E}">
        <p14:creationId xmlns:p14="http://schemas.microsoft.com/office/powerpoint/2010/main" val="338072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9207E4-CAD0-4BB4-2B63-E8979D604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916" y="1664411"/>
            <a:ext cx="4562247" cy="7854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DATE DE CONTACT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08031A5-CFED-D7AE-74C2-FBD0703D7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6113" y="2886355"/>
            <a:ext cx="6725854" cy="2344014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MANGER PROIECT - MARIA CIOCIU,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Telefon</a:t>
            </a:r>
            <a:r>
              <a:rPr lang="en-US" sz="2400" dirty="0">
                <a:solidFill>
                  <a:schemeClr val="tx1"/>
                </a:solidFill>
              </a:rPr>
              <a:t>: 0747085790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E-mail: </a:t>
            </a:r>
            <a:r>
              <a:rPr lang="en-US" sz="2400" dirty="0">
                <a:solidFill>
                  <a:srgbClr val="0070C0"/>
                </a:solidFill>
                <a:hlinkClick r:id="rId2"/>
              </a:rPr>
              <a:t>apdesf@yahoo.com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Web: </a:t>
            </a:r>
            <a:r>
              <a:rPr lang="en-US" sz="2400" dirty="0">
                <a:solidFill>
                  <a:schemeClr val="tx1"/>
                </a:solidFill>
                <a:hlinkClick r:id="rId3"/>
              </a:rPr>
              <a:t>https://fortunatis.ro/projects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Adresa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Apoldu</a:t>
            </a:r>
            <a:r>
              <a:rPr lang="en-US" sz="2400" dirty="0">
                <a:solidFill>
                  <a:schemeClr val="tx1"/>
                </a:solidFill>
              </a:rPr>
              <a:t> de </a:t>
            </a:r>
            <a:r>
              <a:rPr lang="en-US" sz="2400" dirty="0" err="1">
                <a:solidFill>
                  <a:schemeClr val="tx1"/>
                </a:solidFill>
              </a:rPr>
              <a:t>sus</a:t>
            </a:r>
            <a:r>
              <a:rPr lang="en-US" sz="2400" dirty="0">
                <a:solidFill>
                  <a:schemeClr val="tx1"/>
                </a:solidFill>
              </a:rPr>
              <a:t>, Jud </a:t>
            </a:r>
            <a:r>
              <a:rPr lang="en-US" sz="2400" dirty="0" smtClean="0">
                <a:solidFill>
                  <a:schemeClr val="tx1"/>
                </a:solidFill>
              </a:rPr>
              <a:t>Sibiu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76" y="148410"/>
            <a:ext cx="6268929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5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406</TotalTime>
  <Words>1229</Words>
  <Application>Microsoft Office PowerPoint</Application>
  <PresentationFormat>Custom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  EDUC - Educație de calitate favorabilă incluziunii în învățământul profesional și tehnic cod SMIS 354062</vt:lpstr>
      <vt:lpstr>DETALII PROIECT</vt:lpstr>
      <vt:lpstr>PARTENERIATUL PROIECTULUI</vt:lpstr>
      <vt:lpstr>OBIECTIVUL GENERAL AL PROIECTULUI</vt:lpstr>
      <vt:lpstr>GRUPUL ȚINTĂ  AL PROIECTULUI </vt:lpstr>
      <vt:lpstr>INDICATORII PROIECTULUI</vt:lpstr>
      <vt:lpstr>ACTIVITĂȚILE PROIECTULUI (1)</vt:lpstr>
      <vt:lpstr>ACTIVITĂȚILE PROIECTULUI (2)</vt:lpstr>
      <vt:lpstr>REZULTATELE ESTIMATE ALE PROIECTULUI (A1)</vt:lpstr>
      <vt:lpstr>REZULTATELE ESTIMATE ALE PROIECTULUI (A2)</vt:lpstr>
      <vt:lpstr>REZULTATELE ESTIMATE ALE PROIECTULUI (A3)</vt:lpstr>
      <vt:lpstr>REZULTATELE ESTIMATE ALE PROIECTULUI (A4)</vt:lpstr>
      <vt:lpstr>REZULTATELE ESTIMATE ALE PROIECTULUI (A5 si A6)</vt:lpstr>
      <vt:lpstr>PRINCIPII ORIZONTALE</vt:lpstr>
      <vt:lpstr>DATE DE CONTACT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DEZVOLTARE INTEGRATA LA NIVEL LOCAL</dc:title>
  <dc:creator>User_01</dc:creator>
  <cp:lastModifiedBy>Metodo</cp:lastModifiedBy>
  <cp:revision>57</cp:revision>
  <dcterms:created xsi:type="dcterms:W3CDTF">2022-07-25T13:40:59Z</dcterms:created>
  <dcterms:modified xsi:type="dcterms:W3CDTF">2026-09-17T09:33:19Z</dcterms:modified>
</cp:coreProperties>
</file>